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2" r:id="rId1"/>
  </p:sldMasterIdLst>
  <p:notesMasterIdLst>
    <p:notesMasterId r:id="rId9"/>
  </p:notesMasterIdLst>
  <p:handoutMasterIdLst>
    <p:handoutMasterId r:id="rId10"/>
  </p:handoutMasterIdLst>
  <p:sldIdLst>
    <p:sldId id="269" r:id="rId2"/>
    <p:sldId id="273" r:id="rId3"/>
    <p:sldId id="270" r:id="rId4"/>
    <p:sldId id="274" r:id="rId5"/>
    <p:sldId id="275" r:id="rId6"/>
    <p:sldId id="276" r:id="rId7"/>
    <p:sldId id="277" r:id="rId8"/>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Instruktion av ppt-mallen" id="{55D86A81-7526-4CB2-AD27-B3EF5E673B66}">
          <p14:sldIdLst>
            <p14:sldId id="256"/>
            <p14:sldId id="270"/>
          </p14:sldIdLst>
        </p14:section>
        <p14:section name="Exempel på Layouter" id="{ADF40A6D-7FF3-41DA-948E-93F4E8FFB569}">
          <p14:sldIdLst>
            <p14:sldId id="269"/>
            <p14:sldId id="257"/>
            <p14:sldId id="258"/>
            <p14:sldId id="271"/>
            <p14:sldId id="259"/>
            <p14:sldId id="267"/>
            <p14:sldId id="260"/>
            <p14:sldId id="262"/>
            <p14:sldId id="261"/>
            <p14:sldId id="266"/>
            <p14:sldId id="263"/>
            <p14:sldId id="265"/>
            <p14:sldId id="264"/>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C2C2C"/>
    <a:srgbClr val="275269"/>
    <a:srgbClr val="A6B750"/>
    <a:srgbClr val="000000"/>
    <a:srgbClr val="326886"/>
    <a:srgbClr val="8CC2F2"/>
    <a:srgbClr val="F7BF3A"/>
    <a:srgbClr val="13958F"/>
    <a:srgbClr val="149472"/>
    <a:srgbClr val="17AB8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86763" autoAdjust="0"/>
  </p:normalViewPr>
  <p:slideViewPr>
    <p:cSldViewPr snapToGrid="0" snapToObjects="1">
      <p:cViewPr varScale="1">
        <p:scale>
          <a:sx n="73" d="100"/>
          <a:sy n="73" d="100"/>
        </p:scale>
        <p:origin x="-1637" y="-62"/>
      </p:cViewPr>
      <p:guideLst>
        <p:guide orient="horz" pos="3942"/>
        <p:guide/>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CA4BE0-F786-0E49-94A8-1F2CBA953599}" type="datetimeFigureOut">
              <a:rPr lang="sv-SE" smtClean="0"/>
              <a:pPr/>
              <a:t>2017-02-21</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7497BC-B4BF-D24D-9855-FA158D57D125}" type="slidenum">
              <a:rPr lang="sv-SE" smtClean="0"/>
              <a:pPr/>
              <a:t>‹#›</a:t>
            </a:fld>
            <a:endParaRPr lang="sv-SE"/>
          </a:p>
        </p:txBody>
      </p:sp>
    </p:spTree>
    <p:extLst>
      <p:ext uri="{BB962C8B-B14F-4D97-AF65-F5344CB8AC3E}">
        <p14:creationId xmlns="" xmlns:p14="http://schemas.microsoft.com/office/powerpoint/2010/main" val="2584113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A7049-4081-424B-8128-683F6C2017C9}" type="datetimeFigureOut">
              <a:rPr lang="sv-SE" smtClean="0"/>
              <a:pPr/>
              <a:t>2017-02-21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970E8-606E-544E-9196-A0321FFF4315}" type="slidenum">
              <a:rPr lang="sv-SE" smtClean="0"/>
              <a:pPr/>
              <a:t>‹#›</a:t>
            </a:fld>
            <a:endParaRPr lang="sv-SE"/>
          </a:p>
        </p:txBody>
      </p:sp>
    </p:spTree>
    <p:extLst>
      <p:ext uri="{BB962C8B-B14F-4D97-AF65-F5344CB8AC3E}">
        <p14:creationId xmlns="" xmlns:p14="http://schemas.microsoft.com/office/powerpoint/2010/main" val="1436855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pic>
        <p:nvPicPr>
          <p:cNvPr id="9" name="Bildobjekt 8" descr="GBGstad-PPT-BKGR.jpg"/>
          <p:cNvPicPr>
            <a:picLocks noChangeAspect="1"/>
          </p:cNvPicPr>
          <p:nvPr userDrawn="1"/>
        </p:nvPicPr>
        <p:blipFill>
          <a:blip r:embed="rId2" cstate="screen"/>
          <a:stretch>
            <a:fillRect/>
          </a:stretch>
        </p:blipFill>
        <p:spPr>
          <a:xfrm flipH="1">
            <a:off x="0" y="0"/>
            <a:ext cx="9143998" cy="6857998"/>
          </a:xfrm>
          <a:prstGeom prst="rect">
            <a:avLst/>
          </a:prstGeom>
        </p:spPr>
      </p:pic>
      <p:sp>
        <p:nvSpPr>
          <p:cNvPr id="14" name="Rubrik 4"/>
          <p:cNvSpPr>
            <a:spLocks noGrp="1"/>
          </p:cNvSpPr>
          <p:nvPr>
            <p:ph type="title" hasCustomPrompt="1"/>
          </p:nvPr>
        </p:nvSpPr>
        <p:spPr>
          <a:xfrm>
            <a:off x="2980338" y="2405247"/>
            <a:ext cx="5486252" cy="985563"/>
          </a:xfrm>
        </p:spPr>
        <p:txBody>
          <a:bodyPr wrap="square" anchor="b">
            <a:noAutofit/>
          </a:bodyPr>
          <a:lstStyle>
            <a:lvl1pPr>
              <a:lnSpc>
                <a:spcPct val="100000"/>
              </a:lnSpc>
              <a:defRPr sz="5000">
                <a:solidFill>
                  <a:schemeClr val="bg1"/>
                </a:solidFill>
              </a:defRPr>
            </a:lvl1pPr>
          </a:lstStyle>
          <a:p>
            <a:r>
              <a:rPr lang="sv-SE" dirty="0" smtClean="0"/>
              <a:t>Rubrik</a:t>
            </a:r>
            <a:endParaRPr lang="sv-SE" dirty="0"/>
          </a:p>
        </p:txBody>
      </p:sp>
      <p:sp>
        <p:nvSpPr>
          <p:cNvPr id="7" name="Platshållare för text 11"/>
          <p:cNvSpPr>
            <a:spLocks noGrp="1"/>
          </p:cNvSpPr>
          <p:nvPr>
            <p:ph type="body" sz="quarter" idx="14" hasCustomPrompt="1"/>
          </p:nvPr>
        </p:nvSpPr>
        <p:spPr>
          <a:xfrm>
            <a:off x="2999516" y="3563637"/>
            <a:ext cx="5475620" cy="307777"/>
          </a:xfrm>
        </p:spPr>
        <p:txBody>
          <a:bodyPr wrap="square">
            <a:spAutoFit/>
          </a:bodyPr>
          <a:lstStyle>
            <a:lvl1pPr marL="0" indent="0">
              <a:spcAft>
                <a:spcPts val="0"/>
              </a:spcAft>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smtClean="0"/>
              <a:t>Eventuell underrubrik</a:t>
            </a:r>
          </a:p>
        </p:txBody>
      </p:sp>
      <p:pic>
        <p:nvPicPr>
          <p:cNvPr id="10" name="Bildobjekt 9" descr="gbg_st_cmyk_neg-01.png"/>
          <p:cNvPicPr>
            <a:picLocks noChangeAspect="1"/>
          </p:cNvPicPr>
          <p:nvPr userDrawn="1"/>
        </p:nvPicPr>
        <p:blipFill>
          <a:blip r:embed="rId3" cstate="screen">
            <a:extLst>
              <a:ext uri="{28A0092B-C50C-407E-A947-70E740481C1C}">
                <a14:useLocalDpi xmlns:a14="http://schemas.microsoft.com/office/drawing/2010/main" xmlns=""/>
              </a:ext>
            </a:extLst>
          </a:blip>
          <a:stretch>
            <a:fillRect/>
          </a:stretch>
        </p:blipFill>
        <p:spPr>
          <a:xfrm>
            <a:off x="828000" y="2589385"/>
            <a:ext cx="898553" cy="1424063"/>
          </a:xfrm>
          <a:prstGeom prst="rect">
            <a:avLst/>
          </a:prstGeom>
        </p:spPr>
      </p:pic>
      <p:cxnSp>
        <p:nvCxnSpPr>
          <p:cNvPr id="12" name="Rak 11"/>
          <p:cNvCxnSpPr/>
          <p:nvPr userDrawn="1"/>
        </p:nvCxnSpPr>
        <p:spPr>
          <a:xfrm>
            <a:off x="2369561" y="2167941"/>
            <a:ext cx="0" cy="226695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381257617"/>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 grafik vänst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179388" y="1368000"/>
            <a:ext cx="5364000" cy="4824000"/>
          </a:xfrm>
          <a:solidFill>
            <a:schemeClr val="bg1">
              <a:lumMod val="95000"/>
            </a:schemeClr>
          </a:solidFill>
        </p:spPr>
        <p:txBody>
          <a:bodyPr lIns="180000" tIns="180000"/>
          <a:lstStyle>
            <a:lvl1pPr>
              <a:defRPr sz="1200" i="1" baseline="0">
                <a:solidFill>
                  <a:schemeClr val="tx1"/>
                </a:solidFill>
              </a:defRPr>
            </a:lvl1pPr>
          </a:lstStyle>
          <a:p>
            <a:pPr lvl="0"/>
            <a:r>
              <a:rPr lang="sv-SE" dirty="0" smtClean="0"/>
              <a:t>Klicka på en av ikonerna för att infoga bild, diagram, film etc.</a:t>
            </a:r>
            <a:endParaRPr lang="sv-SE" dirty="0"/>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9" name="Platshållare för text 8"/>
          <p:cNvSpPr>
            <a:spLocks noGrp="1"/>
          </p:cNvSpPr>
          <p:nvPr>
            <p:ph type="body" sz="quarter" idx="14" hasCustomPrompt="1"/>
          </p:nvPr>
        </p:nvSpPr>
        <p:spPr>
          <a:xfrm>
            <a:off x="5889600" y="1440000"/>
            <a:ext cx="2732400" cy="4694400"/>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Rubrik 4"/>
          <p:cNvSpPr>
            <a:spLocks noGrp="1"/>
          </p:cNvSpPr>
          <p:nvPr>
            <p:ph type="title" hasCustomPrompt="1"/>
          </p:nvPr>
        </p:nvSpPr>
        <p:spPr/>
        <p:txBody>
          <a:bodyPr/>
          <a:lstStyle>
            <a:lvl1pPr>
              <a:defRPr lang="sv-SE" sz="2800" b="1" i="0" u="none" strike="noStrike" baseline="0" smtClean="0"/>
            </a:lvl1pPr>
          </a:lstStyle>
          <a:p>
            <a:r>
              <a:rPr lang="sv-SE" sz="2800" b="1" i="0" u="none" strike="noStrike" baseline="0" dirty="0" smtClean="0">
                <a:solidFill>
                  <a:srgbClr val="2C2C2C"/>
                </a:solidFill>
                <a:latin typeface="Arial"/>
              </a:rPr>
              <a:t>Rubrik </a:t>
            </a:r>
            <a:r>
              <a:rPr lang="sv-SE" sz="2800" b="1" i="0" u="none" strike="noStrike" baseline="0" dirty="0" err="1" smtClean="0">
                <a:solidFill>
                  <a:srgbClr val="2C2C2C"/>
                </a:solidFill>
                <a:latin typeface="Arial"/>
              </a:rPr>
              <a:t>rubrik</a:t>
            </a:r>
            <a:r>
              <a:rPr lang="sv-SE" sz="2800" b="1" i="0" u="none" strike="noStrike" baseline="0" dirty="0" smtClean="0">
                <a:solidFill>
                  <a:srgbClr val="2C2C2C"/>
                </a:solidFill>
                <a:latin typeface="Arial"/>
              </a:rPr>
              <a:t> </a:t>
            </a:r>
            <a:r>
              <a:rPr lang="sv-SE" sz="2800" b="1" i="0" u="none" strike="noStrike" baseline="0" dirty="0" err="1" smtClean="0">
                <a:solidFill>
                  <a:srgbClr val="2C2C2C"/>
                </a:solidFill>
                <a:latin typeface="Arial"/>
              </a:rPr>
              <a:t>rubrik</a:t>
            </a:r>
            <a:endParaRPr lang="sv-SE" dirty="0"/>
          </a:p>
        </p:txBody>
      </p:sp>
    </p:spTree>
    <p:extLst>
      <p:ext uri="{BB962C8B-B14F-4D97-AF65-F5344CB8AC3E}">
        <p14:creationId xmlns:p14="http://schemas.microsoft.com/office/powerpoint/2010/main" xmlns="" val="3409972941"/>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grafik hög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3582000" y="1368000"/>
            <a:ext cx="5364000" cy="4824000"/>
          </a:xfrm>
          <a:solidFill>
            <a:schemeClr val="bg1">
              <a:lumMod val="95000"/>
            </a:schemeClr>
          </a:solidFill>
        </p:spPr>
        <p:txBody>
          <a:bodyPr lIns="180000" tIns="180000"/>
          <a:lstStyle>
            <a:lvl1pPr>
              <a:defRPr sz="1200" i="1">
                <a:solidFill>
                  <a:schemeClr val="tx1"/>
                </a:solidFill>
              </a:defRPr>
            </a:lvl1pPr>
          </a:lstStyle>
          <a:p>
            <a:pPr lvl="0"/>
            <a:r>
              <a:rPr lang="sv-SE" dirty="0" smtClean="0"/>
              <a:t>Klicka på en av ikonerna för att infoga bild, diagram, film etc.</a:t>
            </a:r>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9" name="Platshållare för text 8"/>
          <p:cNvSpPr>
            <a:spLocks noGrp="1"/>
          </p:cNvSpPr>
          <p:nvPr>
            <p:ph type="body" sz="quarter" idx="14" hasCustomPrompt="1"/>
          </p:nvPr>
        </p:nvSpPr>
        <p:spPr>
          <a:xfrm>
            <a:off x="522000" y="1440000"/>
            <a:ext cx="2732143" cy="4694400"/>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p14="http://schemas.microsoft.com/office/powerpoint/2010/main" xmlns="" val="1264982529"/>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  text">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
        <p:nvSpPr>
          <p:cNvPr id="10" name="Platshållare för text 12"/>
          <p:cNvSpPr>
            <a:spLocks noGrp="1"/>
          </p:cNvSpPr>
          <p:nvPr>
            <p:ph type="body" sz="quarter" idx="13" hasCustomPrompt="1"/>
          </p:nvPr>
        </p:nvSpPr>
        <p:spPr>
          <a:xfrm>
            <a:off x="522000" y="1440000"/>
            <a:ext cx="8228598" cy="4694400"/>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xmlns="" val="3441254688"/>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  bild - helsida">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79868" y="1367999"/>
            <a:ext cx="8763480" cy="4824000"/>
          </a:xfrm>
          <a:solidFill>
            <a:schemeClr val="bg1">
              <a:lumMod val="95000"/>
            </a:schemeClr>
          </a:solidFill>
        </p:spPr>
        <p:txBody>
          <a:bodyPr lIns="180000" tIns="180000"/>
          <a:lstStyle>
            <a:lvl1pPr marL="180000" marR="0" indent="-180000" algn="l" defTabSz="457200" rtl="0" eaLnBrk="1" fontAlgn="auto" latinLnBrk="0" hangingPunct="1">
              <a:lnSpc>
                <a:spcPct val="100000"/>
              </a:lnSpc>
              <a:spcBef>
                <a:spcPts val="0"/>
              </a:spcBef>
              <a:spcAft>
                <a:spcPts val="1500"/>
              </a:spcAft>
              <a:buClrTx/>
              <a:buSzTx/>
              <a:buFont typeface="Arial"/>
              <a:buChar char="•"/>
              <a:tabLst/>
              <a:defRPr sz="1200" i="1">
                <a:solidFill>
                  <a:schemeClr val="tx1"/>
                </a:solidFill>
              </a:defRPr>
            </a:lvl1pPr>
          </a:lstStyle>
          <a:p>
            <a:r>
              <a:rPr lang="sv-SE" dirty="0" smtClean="0"/>
              <a:t>Klicka på ikonen för att infoga bild.</a:t>
            </a:r>
          </a:p>
          <a:p>
            <a:endParaRPr lang="sv-SE" dirty="0" smtClean="0"/>
          </a:p>
        </p:txBody>
      </p:sp>
      <p:sp>
        <p:nvSpPr>
          <p:cNvPr id="9" name="Rubrik 8"/>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Tree>
    <p:extLst>
      <p:ext uri="{BB962C8B-B14F-4D97-AF65-F5344CB8AC3E}">
        <p14:creationId xmlns:p14="http://schemas.microsoft.com/office/powerpoint/2010/main" xmlns="" val="2934426288"/>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text +  bild - helsida">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79868" y="1367999"/>
            <a:ext cx="8763480" cy="4824000"/>
          </a:xfrm>
          <a:solidFill>
            <a:schemeClr val="bg1">
              <a:lumMod val="95000"/>
            </a:schemeClr>
          </a:solidFill>
        </p:spPr>
        <p:txBody>
          <a:bodyPr lIns="180000" tIns="180000"/>
          <a:lstStyle>
            <a:lvl1pPr marL="180000" marR="0" indent="-180000" algn="l" defTabSz="457200" rtl="0" eaLnBrk="1" fontAlgn="auto" latinLnBrk="0" hangingPunct="1">
              <a:lnSpc>
                <a:spcPct val="100000"/>
              </a:lnSpc>
              <a:spcBef>
                <a:spcPts val="0"/>
              </a:spcBef>
              <a:spcAft>
                <a:spcPts val="1500"/>
              </a:spcAft>
              <a:buClrTx/>
              <a:buSzTx/>
              <a:buFont typeface="Arial"/>
              <a:buChar char="•"/>
              <a:tabLst/>
              <a:defRPr sz="1200" i="1">
                <a:solidFill>
                  <a:schemeClr val="tx1"/>
                </a:solidFill>
              </a:defRPr>
            </a:lvl1pPr>
          </a:lstStyle>
          <a:p>
            <a:r>
              <a:rPr lang="sv-SE" dirty="0" smtClean="0"/>
              <a:t>Klicka på ikonen för att infoga bild.</a:t>
            </a:r>
          </a:p>
          <a:p>
            <a:endParaRPr lang="sv-SE" dirty="0" smtClean="0"/>
          </a:p>
        </p:txBody>
      </p:sp>
      <p:sp>
        <p:nvSpPr>
          <p:cNvPr id="9" name="Rubrik 8"/>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
        <p:nvSpPr>
          <p:cNvPr id="6" name="Platshållare för text 4"/>
          <p:cNvSpPr>
            <a:spLocks noGrp="1"/>
          </p:cNvSpPr>
          <p:nvPr>
            <p:ph type="body" sz="quarter" idx="16" hasCustomPrompt="1"/>
          </p:nvPr>
        </p:nvSpPr>
        <p:spPr>
          <a:xfrm>
            <a:off x="4859594" y="2507994"/>
            <a:ext cx="3583858" cy="2757487"/>
          </a:xfrm>
        </p:spPr>
        <p:txBody>
          <a:bodyPr/>
          <a:lstStyle>
            <a:lvl1pPr>
              <a:defRPr b="1"/>
            </a:lvl1pPr>
            <a:lvl2pPr>
              <a:defRPr b="1"/>
            </a:lvl2pPr>
            <a:lvl3pPr>
              <a:defRPr b="1"/>
            </a:lvl3pPr>
            <a:lvl4pPr>
              <a:defRPr b="1"/>
            </a:lvl4pPr>
            <a:lvl5pPr>
              <a:defRPr b="1"/>
            </a:lvl5p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xmlns="" val="2614402433"/>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 grafik - helsida">
    <p:spTree>
      <p:nvGrpSpPr>
        <p:cNvPr id="1" name=""/>
        <p:cNvGrpSpPr/>
        <p:nvPr/>
      </p:nvGrpSpPr>
      <p:grpSpPr>
        <a:xfrm>
          <a:off x="0" y="0"/>
          <a:ext cx="0" cy="0"/>
          <a:chOff x="0" y="0"/>
          <a:chExt cx="0" cy="0"/>
        </a:xfrm>
      </p:grpSpPr>
      <p:sp>
        <p:nvSpPr>
          <p:cNvPr id="7" name="Platshållare för bildnummer 6"/>
          <p:cNvSpPr>
            <a:spLocks noGrp="1"/>
          </p:cNvSpPr>
          <p:nvPr>
            <p:ph type="sldNum" sz="quarter" idx="15"/>
          </p:nvPr>
        </p:nvSpPr>
        <p:spPr/>
        <p:txBody>
          <a:bodyPr/>
          <a:lstStyle/>
          <a:p>
            <a:fld id="{CCB980A4-8073-2E47-BD49-CDC58DACAC28}" type="slidenum">
              <a:rPr lang="sv-SE" smtClean="0"/>
              <a:pPr/>
              <a:t>‹#›</a:t>
            </a:fld>
            <a:endParaRPr lang="sv-SE" dirty="0"/>
          </a:p>
        </p:txBody>
      </p:sp>
      <p:sp>
        <p:nvSpPr>
          <p:cNvPr id="11" name="Platshållare för innehåll 10"/>
          <p:cNvSpPr>
            <a:spLocks noGrp="1"/>
          </p:cNvSpPr>
          <p:nvPr>
            <p:ph sz="quarter" idx="16" hasCustomPrompt="1"/>
          </p:nvPr>
        </p:nvSpPr>
        <p:spPr>
          <a:xfrm>
            <a:off x="179387" y="1368000"/>
            <a:ext cx="8763959" cy="4824000"/>
          </a:xfrm>
          <a:solidFill>
            <a:schemeClr val="bg1">
              <a:lumMod val="95000"/>
            </a:schemeClr>
          </a:solidFill>
        </p:spPr>
        <p:txBody>
          <a:bodyPr lIns="180000" tIns="180000"/>
          <a:lstStyle>
            <a:lvl1pPr marL="179388" indent="-179388">
              <a:defRPr sz="1200" i="1">
                <a:solidFill>
                  <a:schemeClr val="tx1"/>
                </a:solidFill>
              </a:defRPr>
            </a:lvl1pPr>
            <a:lvl2pPr marL="712788" indent="-266700">
              <a:defRPr sz="2000"/>
            </a:lvl2pPr>
            <a:lvl3pPr marL="712788" indent="-266700">
              <a:defRPr sz="1600"/>
            </a:lvl3pPr>
            <a:lvl4pPr marL="712788" indent="-266700">
              <a:defRPr sz="1600"/>
            </a:lvl4pPr>
            <a:lvl5pPr marL="712788" indent="-266700">
              <a:defRPr sz="1600"/>
            </a:lvl5pPr>
          </a:lstStyle>
          <a:p>
            <a:pPr lvl="0"/>
            <a:r>
              <a:rPr lang="sv-SE" dirty="0" smtClean="0"/>
              <a:t>Klicka på en av ikonerna för att infoga bild, diagram, film etc.</a:t>
            </a:r>
            <a:endParaRPr lang="sv-SE" dirty="0"/>
          </a:p>
        </p:txBody>
      </p:sp>
      <p:sp>
        <p:nvSpPr>
          <p:cNvPr id="4" name="Rubrik 3"/>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p14="http://schemas.microsoft.com/office/powerpoint/2010/main" xmlns="" val="164005436"/>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 text hög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179866" y="1368000"/>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smtClean="0"/>
              <a:t>Klicka på ikonen för att infoga bild.</a:t>
            </a:r>
          </a:p>
        </p:txBody>
      </p:sp>
      <p:sp>
        <p:nvSpPr>
          <p:cNvPr id="13" name="Platshållare för text 12"/>
          <p:cNvSpPr>
            <a:spLocks noGrp="1"/>
          </p:cNvSpPr>
          <p:nvPr>
            <p:ph type="body" sz="quarter" idx="13" hasCustomPrompt="1"/>
          </p:nvPr>
        </p:nvSpPr>
        <p:spPr>
          <a:xfrm>
            <a:off x="3581057" y="1440000"/>
            <a:ext cx="5040000" cy="4694989"/>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p14="http://schemas.microsoft.com/office/powerpoint/2010/main" xmlns="" val="665383926"/>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 text vänst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5888914" y="1368000"/>
            <a:ext cx="3060000" cy="4824000"/>
          </a:xfrm>
          <a:solidFill>
            <a:schemeClr val="bg1">
              <a:lumMod val="95000"/>
            </a:schemeClr>
          </a:solidFill>
          <a:ln>
            <a:noFill/>
          </a:ln>
        </p:spPr>
        <p:txBody>
          <a:bodyPr lIns="180000" tIns="180000"/>
          <a:lstStyle>
            <a:lvl1pPr>
              <a:defRPr sz="1200" i="1" baseline="0">
                <a:solidFill>
                  <a:schemeClr val="tx1"/>
                </a:solidFill>
              </a:defRPr>
            </a:lvl1pPr>
          </a:lstStyle>
          <a:p>
            <a:r>
              <a:rPr lang="sv-SE" dirty="0" smtClean="0"/>
              <a:t>Klicka på ikonen för att infoga bild.</a:t>
            </a:r>
          </a:p>
        </p:txBody>
      </p:sp>
      <p:sp>
        <p:nvSpPr>
          <p:cNvPr id="13" name="Platshållare för text 12"/>
          <p:cNvSpPr>
            <a:spLocks noGrp="1"/>
          </p:cNvSpPr>
          <p:nvPr>
            <p:ph type="body" sz="quarter" idx="13" hasCustomPrompt="1"/>
          </p:nvPr>
        </p:nvSpPr>
        <p:spPr>
          <a:xfrm>
            <a:off x="522000" y="1440000"/>
            <a:ext cx="5040000" cy="4694400"/>
          </a:xfrm>
        </p:spPr>
        <p:txBody>
          <a:bodyPr/>
          <a:lstStyle/>
          <a:p>
            <a:pPr lvl="0"/>
            <a:r>
              <a:rPr lang="en-US" dirty="0" smtClean="0"/>
              <a:t>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p14="http://schemas.microsoft.com/office/powerpoint/2010/main" xmlns="" val="3628318700"/>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 grafik hög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179389" y="1368000"/>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smtClean="0"/>
              <a:t>Klicka på ikonen för att infoga bild.</a:t>
            </a:r>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11" name="Platshållare för innehåll 7"/>
          <p:cNvSpPr>
            <a:spLocks noGrp="1"/>
          </p:cNvSpPr>
          <p:nvPr>
            <p:ph sz="quarter" idx="13" hasCustomPrompt="1"/>
          </p:nvPr>
        </p:nvSpPr>
        <p:spPr>
          <a:xfrm>
            <a:off x="3582000" y="1368000"/>
            <a:ext cx="5364000" cy="4824000"/>
          </a:xfrm>
          <a:solidFill>
            <a:schemeClr val="bg1">
              <a:lumMod val="95000"/>
            </a:schemeClr>
          </a:solidFill>
        </p:spPr>
        <p:txBody>
          <a:bodyPr lIns="180000" tIns="180000"/>
          <a:lstStyle>
            <a:lvl1pPr>
              <a:defRPr sz="1200"/>
            </a:lvl1pPr>
          </a:lstStyle>
          <a:p>
            <a:pPr lvl="0"/>
            <a:r>
              <a:rPr lang="sv-SE" dirty="0" smtClean="0"/>
              <a:t>Klicka på en av ikonerna för att infoga bild, diagram, film etc.</a:t>
            </a:r>
          </a:p>
        </p:txBody>
      </p:sp>
    </p:spTree>
    <p:extLst>
      <p:ext uri="{BB962C8B-B14F-4D97-AF65-F5344CB8AC3E}">
        <p14:creationId xmlns:p14="http://schemas.microsoft.com/office/powerpoint/2010/main" xmlns="" val="377501513"/>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 grafik vänst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179389" y="1368000"/>
            <a:ext cx="5364000" cy="4824000"/>
          </a:xfrm>
          <a:solidFill>
            <a:schemeClr val="bg1">
              <a:lumMod val="95000"/>
            </a:schemeClr>
          </a:solidFill>
        </p:spPr>
        <p:txBody>
          <a:bodyPr lIns="180000" tIns="180000"/>
          <a:lstStyle>
            <a:lvl1pPr>
              <a:defRPr sz="1200" i="1" baseline="0">
                <a:solidFill>
                  <a:schemeClr val="tx1"/>
                </a:solidFill>
              </a:defRPr>
            </a:lvl1pPr>
          </a:lstStyle>
          <a:p>
            <a:pPr lvl="0"/>
            <a:r>
              <a:rPr lang="sv-SE" dirty="0" smtClean="0"/>
              <a:t>Klicka på en av ikonerna för att infoga bild, diagram, film etc.</a:t>
            </a:r>
            <a:endParaRPr lang="sv-SE" dirty="0"/>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5889600" y="1367999"/>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smtClean="0"/>
              <a:t>Klicka på ikonen för att infoga bild.</a:t>
            </a:r>
          </a:p>
        </p:txBody>
      </p:sp>
      <p:sp>
        <p:nvSpPr>
          <p:cNvPr id="5" name="Rubrik 4"/>
          <p:cNvSpPr>
            <a:spLocks noGrp="1"/>
          </p:cNvSpPr>
          <p:nvPr>
            <p:ph type="title" hasCustomPrompt="1"/>
          </p:nvPr>
        </p:nvSpPr>
        <p:spPr/>
        <p:txBody>
          <a:bodyPr/>
          <a:lstStyle/>
          <a:p>
            <a:r>
              <a:rPr lang="sv-SE" dirty="0" smtClean="0"/>
              <a:t>Rubrik </a:t>
            </a:r>
            <a:r>
              <a:rPr lang="sv-SE" dirty="0" err="1" smtClean="0"/>
              <a:t>rubrik</a:t>
            </a:r>
            <a:r>
              <a:rPr lang="sv-SE" dirty="0" smtClean="0"/>
              <a:t> </a:t>
            </a:r>
            <a:r>
              <a:rPr lang="sv-SE" dirty="0" err="1" smtClean="0"/>
              <a:t>rubrik</a:t>
            </a:r>
            <a:endParaRPr lang="sv-SE" dirty="0"/>
          </a:p>
        </p:txBody>
      </p:sp>
    </p:spTree>
    <p:extLst>
      <p:ext uri="{BB962C8B-B14F-4D97-AF65-F5344CB8AC3E}">
        <p14:creationId xmlns:p14="http://schemas.microsoft.com/office/powerpoint/2010/main" xmlns="" val="2002246433"/>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Bildobjekt 10" descr="GBGstad-PPT-BKGR.jpg"/>
          <p:cNvPicPr>
            <a:picLocks noChangeAspect="1"/>
          </p:cNvPicPr>
          <p:nvPr/>
        </p:nvPicPr>
        <p:blipFill>
          <a:blip r:embed="rId13" cstate="screen"/>
          <a:srcRect/>
          <a:stretch>
            <a:fillRect/>
          </a:stretch>
        </p:blipFill>
        <p:spPr>
          <a:xfrm flipH="1">
            <a:off x="0" y="6095563"/>
            <a:ext cx="9143997" cy="762435"/>
          </a:xfrm>
          <a:prstGeom prst="rect">
            <a:avLst/>
          </a:prstGeom>
        </p:spPr>
      </p:pic>
      <p:sp>
        <p:nvSpPr>
          <p:cNvPr id="2" name="Platshållare för rubrik 1"/>
          <p:cNvSpPr>
            <a:spLocks noGrp="1"/>
          </p:cNvSpPr>
          <p:nvPr>
            <p:ph type="title"/>
          </p:nvPr>
        </p:nvSpPr>
        <p:spPr>
          <a:xfrm>
            <a:off x="522000" y="475702"/>
            <a:ext cx="6738950" cy="695069"/>
          </a:xfrm>
          <a:prstGeom prst="rect">
            <a:avLst/>
          </a:prstGeom>
        </p:spPr>
        <p:txBody>
          <a:bodyPr vert="horz" lIns="0" tIns="0" rIns="0" bIns="0" rtlCol="0" anchor="ctr" anchorCtr="0">
            <a:noAutofit/>
          </a:bodyPr>
          <a:lstStyle/>
          <a:p>
            <a:r>
              <a:rPr lang="sv-SE" dirty="0" smtClean="0"/>
              <a:t>Rubrik </a:t>
            </a:r>
            <a:r>
              <a:rPr lang="sv-SE" dirty="0" err="1" smtClean="0"/>
              <a:t>rubrik</a:t>
            </a:r>
            <a:r>
              <a:rPr lang="sv-SE" dirty="0" smtClean="0"/>
              <a:t> </a:t>
            </a:r>
            <a:r>
              <a:rPr lang="sv-SE" dirty="0" err="1" smtClean="0"/>
              <a:t>rubrik</a:t>
            </a:r>
            <a:endParaRPr lang="sv-SE" dirty="0"/>
          </a:p>
        </p:txBody>
      </p:sp>
      <p:sp>
        <p:nvSpPr>
          <p:cNvPr id="3" name="Platshållare för text 2"/>
          <p:cNvSpPr>
            <a:spLocks noGrp="1"/>
          </p:cNvSpPr>
          <p:nvPr>
            <p:ph type="body" idx="1"/>
          </p:nvPr>
        </p:nvSpPr>
        <p:spPr>
          <a:xfrm>
            <a:off x="522000" y="1569600"/>
            <a:ext cx="8028000" cy="4525963"/>
          </a:xfrm>
          <a:prstGeom prst="rect">
            <a:avLst/>
          </a:prstGeom>
        </p:spPr>
        <p:txBody>
          <a:bodyPr vert="horz" lIns="0" tIns="0" rIns="0" bIns="0" rtlCol="0" anchor="t" anchorCtr="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4"/>
          </p:nvPr>
        </p:nvSpPr>
        <p:spPr>
          <a:xfrm>
            <a:off x="8298052" y="6269050"/>
            <a:ext cx="452546" cy="417576"/>
          </a:xfrm>
          <a:prstGeom prst="rect">
            <a:avLst/>
          </a:prstGeom>
        </p:spPr>
        <p:txBody>
          <a:bodyPr vert="horz" lIns="0" tIns="0" rIns="0" bIns="0" rtlCol="0" anchor="ctr"/>
          <a:lstStyle>
            <a:lvl1pPr algn="ctr">
              <a:defRPr sz="1000" b="0">
                <a:solidFill>
                  <a:schemeClr val="bg1"/>
                </a:solidFill>
                <a:latin typeface="Arial"/>
                <a:cs typeface="Arial"/>
              </a:defRPr>
            </a:lvl1pPr>
          </a:lstStyle>
          <a:p>
            <a:fld id="{CCB980A4-8073-2E47-BD49-CDC58DACAC28}" type="slidenum">
              <a:rPr lang="sv-SE" smtClean="0"/>
              <a:pPr/>
              <a:t>‹#›</a:t>
            </a:fld>
            <a:endParaRPr lang="sv-SE" dirty="0"/>
          </a:p>
        </p:txBody>
      </p:sp>
      <p:pic>
        <p:nvPicPr>
          <p:cNvPr id="9" name="Bildobjekt 8" descr="öppen.png"/>
          <p:cNvPicPr>
            <a:picLocks noChangeAspect="1"/>
          </p:cNvPicPr>
          <p:nvPr/>
        </p:nvPicPr>
        <p:blipFill>
          <a:blip r:embed="rId14" cstate="screen"/>
          <a:stretch>
            <a:fillRect/>
          </a:stretch>
        </p:blipFill>
        <p:spPr>
          <a:xfrm>
            <a:off x="522000" y="6419465"/>
            <a:ext cx="2383541" cy="252985"/>
          </a:xfrm>
          <a:prstGeom prst="rect">
            <a:avLst/>
          </a:prstGeom>
        </p:spPr>
      </p:pic>
      <p:pic>
        <p:nvPicPr>
          <p:cNvPr id="10" name="Bildobjekt 9" descr="gbg_li_col.png"/>
          <p:cNvPicPr>
            <a:picLocks noChangeAspect="1"/>
          </p:cNvPicPr>
          <p:nvPr/>
        </p:nvPicPr>
        <p:blipFill>
          <a:blip r:embed="rId15" cstate="screen"/>
          <a:stretch>
            <a:fillRect/>
          </a:stretch>
        </p:blipFill>
        <p:spPr>
          <a:xfrm>
            <a:off x="7571231" y="613646"/>
            <a:ext cx="1107796" cy="367680"/>
          </a:xfrm>
          <a:prstGeom prst="rect">
            <a:avLst/>
          </a:prstGeom>
        </p:spPr>
      </p:pic>
      <p:cxnSp>
        <p:nvCxnSpPr>
          <p:cNvPr id="12" name="Rak 11"/>
          <p:cNvCxnSpPr/>
          <p:nvPr/>
        </p:nvCxnSpPr>
        <p:spPr>
          <a:xfrm>
            <a:off x="7397750" y="581024"/>
            <a:ext cx="0" cy="396000"/>
          </a:xfrm>
          <a:prstGeom prst="line">
            <a:avLst/>
          </a:prstGeom>
          <a:ln w="12700">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168885064"/>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ransition spd="med">
    <p:fade/>
  </p:transition>
  <p:timing>
    <p:tnLst>
      <p:par>
        <p:cTn id="1" dur="indefinite" restart="never" nodeType="tmRoot"/>
      </p:par>
    </p:tnLst>
  </p:timing>
  <p:hf hdr="0" dt="0"/>
  <p:txStyles>
    <p:titleStyle>
      <a:lvl1pPr algn="l" defTabSz="457200" rtl="0" eaLnBrk="1" latinLnBrk="0" hangingPunct="1">
        <a:lnSpc>
          <a:spcPts val="2700"/>
        </a:lnSpc>
        <a:spcBef>
          <a:spcPct val="0"/>
        </a:spcBef>
        <a:buNone/>
        <a:defRPr sz="2800" b="1" kern="0" spc="50">
          <a:solidFill>
            <a:schemeClr val="tx1">
              <a:lumMod val="50000"/>
            </a:schemeClr>
          </a:solidFill>
          <a:latin typeface="Arial"/>
          <a:ea typeface="+mj-ea"/>
          <a:cs typeface="Arial"/>
        </a:defRPr>
      </a:lvl1pPr>
    </p:titleStyle>
    <p:bodyStyle>
      <a:lvl1pPr marL="180000" indent="-180000" algn="l" defTabSz="457200" rtl="0" eaLnBrk="1" latinLnBrk="0" hangingPunct="1">
        <a:lnSpc>
          <a:spcPct val="100000"/>
        </a:lnSpc>
        <a:spcBef>
          <a:spcPts val="0"/>
        </a:spcBef>
        <a:spcAft>
          <a:spcPts val="1500"/>
        </a:spcAft>
        <a:buFont typeface="Arial"/>
        <a:buChar char="•"/>
        <a:defRPr sz="2000" kern="1200">
          <a:solidFill>
            <a:schemeClr val="tx1">
              <a:lumMod val="50000"/>
            </a:schemeClr>
          </a:solidFill>
          <a:latin typeface="Arial"/>
          <a:ea typeface="+mn-ea"/>
          <a:cs typeface="Arial"/>
        </a:defRPr>
      </a:lvl1pPr>
      <a:lvl2pPr marL="444500" indent="-263525" algn="l" defTabSz="457200" rtl="0" eaLnBrk="1" latinLnBrk="0" hangingPunct="1">
        <a:lnSpc>
          <a:spcPct val="100000"/>
        </a:lnSpc>
        <a:spcBef>
          <a:spcPts val="0"/>
        </a:spcBef>
        <a:spcAft>
          <a:spcPts val="1500"/>
        </a:spcAft>
        <a:buFont typeface="Arial"/>
        <a:buChar char="–"/>
        <a:defRPr sz="2000" kern="1200">
          <a:solidFill>
            <a:schemeClr val="tx1">
              <a:lumMod val="50000"/>
            </a:schemeClr>
          </a:solidFill>
          <a:latin typeface="Arial"/>
          <a:ea typeface="+mn-ea"/>
          <a:cs typeface="Arial"/>
        </a:defRPr>
      </a:lvl2pPr>
      <a:lvl3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3pPr>
      <a:lvl4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4pPr>
      <a:lvl5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2980338" y="2405247"/>
            <a:ext cx="5721702" cy="985563"/>
          </a:xfrm>
        </p:spPr>
        <p:txBody>
          <a:bodyPr/>
          <a:lstStyle/>
          <a:p>
            <a:r>
              <a:rPr lang="sv-SE" dirty="0" smtClean="0"/>
              <a:t>Medborgarservice är service för alla medborgare</a:t>
            </a:r>
            <a:endParaRPr lang="sv-SE" dirty="0"/>
          </a:p>
        </p:txBody>
      </p:sp>
      <p:sp>
        <p:nvSpPr>
          <p:cNvPr id="7" name="Platshållare för text 6"/>
          <p:cNvSpPr>
            <a:spLocks noGrp="1"/>
          </p:cNvSpPr>
          <p:nvPr>
            <p:ph type="body" sz="quarter" idx="14"/>
          </p:nvPr>
        </p:nvSpPr>
        <p:spPr/>
        <p:txBody>
          <a:bodyPr/>
          <a:lstStyle/>
          <a:p>
            <a:r>
              <a:rPr lang="sv-SE" dirty="0" smtClean="0"/>
              <a:t>Handlingsplan för tillgänglighet på </a:t>
            </a:r>
            <a:r>
              <a:rPr lang="sv-SE" dirty="0" err="1" smtClean="0"/>
              <a:t>goteborg.se</a:t>
            </a:r>
            <a:endParaRPr lang="sv-SE"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dirty="0" smtClean="0"/>
              <a:t>Varför?</a:t>
            </a:r>
            <a:endParaRPr lang="sv-SE" dirty="0"/>
          </a:p>
        </p:txBody>
      </p:sp>
      <p:sp>
        <p:nvSpPr>
          <p:cNvPr id="3" name="Platshållare för bildnummer 2"/>
          <p:cNvSpPr>
            <a:spLocks noGrp="1"/>
          </p:cNvSpPr>
          <p:nvPr>
            <p:ph type="sldNum" sz="quarter" idx="14"/>
          </p:nvPr>
        </p:nvSpPr>
        <p:spPr/>
        <p:txBody>
          <a:bodyPr/>
          <a:lstStyle/>
          <a:p>
            <a:fld id="{CCB980A4-8073-2E47-BD49-CDC58DACAC28}" type="slidenum">
              <a:rPr lang="sv-SE" smtClean="0"/>
              <a:pPr/>
              <a:t>2</a:t>
            </a:fld>
            <a:endParaRPr lang="sv-SE" dirty="0"/>
          </a:p>
        </p:txBody>
      </p:sp>
      <p:sp>
        <p:nvSpPr>
          <p:cNvPr id="10" name="Platshållare för text 9"/>
          <p:cNvSpPr>
            <a:spLocks noGrp="1"/>
          </p:cNvSpPr>
          <p:nvPr>
            <p:ph type="body" sz="quarter" idx="13"/>
          </p:nvPr>
        </p:nvSpPr>
        <p:spPr/>
        <p:txBody>
          <a:bodyPr/>
          <a:lstStyle/>
          <a:p>
            <a:r>
              <a:rPr lang="sv-SE" dirty="0" smtClean="0"/>
              <a:t>Från och med 1 januari 2015 står bristande tillgänglighet med i diskrimineringslagen. </a:t>
            </a:r>
            <a:br>
              <a:rPr lang="sv-SE" dirty="0" smtClean="0"/>
            </a:br>
            <a:endParaRPr lang="sv-SE" dirty="0" smtClean="0"/>
          </a:p>
          <a:p>
            <a:r>
              <a:rPr lang="sv-SE" dirty="0" smtClean="0"/>
              <a:t> DO beskriver det nya förbudet så här: </a:t>
            </a:r>
          </a:p>
          <a:p>
            <a:pPr>
              <a:buNone/>
            </a:pPr>
            <a:r>
              <a:rPr lang="sv-SE" dirty="0" smtClean="0"/>
              <a:t>	</a:t>
            </a:r>
            <a:r>
              <a:rPr lang="sv-SE" i="1" dirty="0" smtClean="0"/>
              <a:t>”Personer med funktionsnedsättningar ska kunna delta i samhället på likvärdiga villkor. Det behöver inte vara likadant som för personer utan funktionsnedsättning men det ska vara en ”jämförbar situation”. </a:t>
            </a:r>
            <a:br>
              <a:rPr lang="sv-SE" i="1" dirty="0" smtClean="0"/>
            </a:br>
            <a:endParaRPr lang="sv-SE" i="1" dirty="0" smtClean="0"/>
          </a:p>
          <a:p>
            <a:r>
              <a:rPr lang="sv-SE" dirty="0" smtClean="0"/>
              <a:t> I Göteborgs Stad finns det ett nytt program för full delaktighet för personer med funktionsnedsättning. Programmet bygger på visionen att personer med olika funktionsnedsättningar ska fullt ut kunna leva ett gott liv i Göteborg</a:t>
            </a:r>
            <a:endParaRPr lang="sv-SE"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dirty="0" smtClean="0"/>
              <a:t>Tillgänglighet på </a:t>
            </a:r>
            <a:r>
              <a:rPr lang="sv-SE" dirty="0" err="1" smtClean="0"/>
              <a:t>goteborg.se</a:t>
            </a:r>
            <a:endParaRPr lang="sv-SE" dirty="0"/>
          </a:p>
        </p:txBody>
      </p:sp>
      <p:sp>
        <p:nvSpPr>
          <p:cNvPr id="3" name="Platshållare för bildnummer 2"/>
          <p:cNvSpPr>
            <a:spLocks noGrp="1"/>
          </p:cNvSpPr>
          <p:nvPr>
            <p:ph type="sldNum" sz="quarter" idx="14"/>
          </p:nvPr>
        </p:nvSpPr>
        <p:spPr/>
        <p:txBody>
          <a:bodyPr/>
          <a:lstStyle/>
          <a:p>
            <a:fld id="{CCB980A4-8073-2E47-BD49-CDC58DACAC28}" type="slidenum">
              <a:rPr lang="sv-SE" smtClean="0"/>
              <a:pPr/>
              <a:t>3</a:t>
            </a:fld>
            <a:endParaRPr lang="sv-SE" dirty="0"/>
          </a:p>
        </p:txBody>
      </p:sp>
      <p:sp>
        <p:nvSpPr>
          <p:cNvPr id="10" name="Platshållare för text 9"/>
          <p:cNvSpPr>
            <a:spLocks noGrp="1"/>
          </p:cNvSpPr>
          <p:nvPr>
            <p:ph type="body" sz="quarter" idx="13"/>
          </p:nvPr>
        </p:nvSpPr>
        <p:spPr>
          <a:xfrm>
            <a:off x="522000" y="1440000"/>
            <a:ext cx="8228598" cy="4694400"/>
          </a:xfrm>
        </p:spPr>
        <p:txBody>
          <a:bodyPr/>
          <a:lstStyle/>
          <a:p>
            <a:endParaRPr lang="sv-SE" dirty="0" smtClean="0"/>
          </a:p>
          <a:p>
            <a:r>
              <a:rPr lang="sv-SE" dirty="0" smtClean="0"/>
              <a:t>Medborgarservice är service för alla medborgare. All information och alla tjänster ska vara tillgängliga och begripliga för alla besökare. </a:t>
            </a:r>
          </a:p>
          <a:p>
            <a:endParaRPr lang="sv-SE" dirty="0" smtClean="0"/>
          </a:p>
          <a:p>
            <a:r>
              <a:rPr lang="sv-SE" dirty="0" smtClean="0"/>
              <a:t>Målet är att ge boende, besökare, företagare och konsumenter med eller utan funktionsnedsättningar likvärdiga förutsättningar att hitta information och använda sig av Göteborgs Stads service och tjänster. </a:t>
            </a:r>
          </a:p>
          <a:p>
            <a:pPr>
              <a:buNone/>
            </a:pPr>
            <a:endParaRPr lang="sv-SE" dirty="0"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Aktiviteter/åtgärder</a:t>
            </a:r>
            <a:endParaRPr lang="sv-SE" dirty="0"/>
          </a:p>
        </p:txBody>
      </p:sp>
      <p:sp>
        <p:nvSpPr>
          <p:cNvPr id="3" name="Platshållare för bildnummer 2"/>
          <p:cNvSpPr>
            <a:spLocks noGrp="1"/>
          </p:cNvSpPr>
          <p:nvPr>
            <p:ph type="sldNum" sz="quarter" idx="14"/>
          </p:nvPr>
        </p:nvSpPr>
        <p:spPr/>
        <p:txBody>
          <a:bodyPr/>
          <a:lstStyle/>
          <a:p>
            <a:fld id="{CCB980A4-8073-2E47-BD49-CDC58DACAC28}" type="slidenum">
              <a:rPr lang="sv-SE" smtClean="0"/>
              <a:pPr/>
              <a:t>4</a:t>
            </a:fld>
            <a:endParaRPr lang="sv-SE" dirty="0"/>
          </a:p>
        </p:txBody>
      </p:sp>
      <p:sp>
        <p:nvSpPr>
          <p:cNvPr id="4" name="Platshållare för text 3"/>
          <p:cNvSpPr>
            <a:spLocks noGrp="1"/>
          </p:cNvSpPr>
          <p:nvPr>
            <p:ph type="body" sz="quarter" idx="13"/>
          </p:nvPr>
        </p:nvSpPr>
        <p:spPr/>
        <p:txBody>
          <a:bodyPr/>
          <a:lstStyle/>
          <a:p>
            <a:pPr>
              <a:buNone/>
            </a:pPr>
            <a:r>
              <a:rPr lang="sv-SE" dirty="0" smtClean="0">
                <a:solidFill>
                  <a:schemeClr val="accent1"/>
                </a:solidFill>
              </a:rPr>
              <a:t>Internationella riktlinjer</a:t>
            </a:r>
          </a:p>
          <a:p>
            <a:pPr lvl="0">
              <a:buNone/>
            </a:pPr>
            <a:r>
              <a:rPr lang="sv-SE" sz="1600" dirty="0" smtClean="0"/>
              <a:t>-  Vi ska följa internationella riktlinjer när det gäller webbutveckling (WCAG 2.0 nivå AA) </a:t>
            </a:r>
            <a:br>
              <a:rPr lang="sv-SE" sz="1600" dirty="0" smtClean="0"/>
            </a:br>
            <a:endParaRPr lang="sv-SE" sz="1600" dirty="0" smtClean="0"/>
          </a:p>
          <a:p>
            <a:pPr>
              <a:buNone/>
            </a:pPr>
            <a:r>
              <a:rPr lang="sv-SE" dirty="0" smtClean="0">
                <a:solidFill>
                  <a:schemeClr val="accent1"/>
                </a:solidFill>
              </a:rPr>
              <a:t>Klarspråk</a:t>
            </a:r>
          </a:p>
          <a:p>
            <a:pPr lvl="0">
              <a:buNone/>
            </a:pPr>
            <a:r>
              <a:rPr lang="sv-SE" sz="1600" dirty="0" smtClean="0"/>
              <a:t>-  All information på våra webbplatser ska skrivas på klarspråk, d v s vi ska använda ett vårdat, enkelt och begripligt språk.</a:t>
            </a:r>
          </a:p>
          <a:p>
            <a:pPr lvl="0">
              <a:buNone/>
            </a:pPr>
            <a:r>
              <a:rPr lang="sv-SE" sz="1600" dirty="0" smtClean="0"/>
              <a:t>-  Även texter som är översatta till andra språk ska vara skrivna med klarspråk. </a:t>
            </a:r>
            <a:br>
              <a:rPr lang="sv-SE" sz="1600" dirty="0" smtClean="0"/>
            </a:br>
            <a:r>
              <a:rPr lang="sv-SE" dirty="0" smtClean="0"/>
              <a:t>   </a:t>
            </a:r>
          </a:p>
          <a:p>
            <a:pPr>
              <a:buNone/>
            </a:pPr>
            <a:r>
              <a:rPr lang="sv-SE" dirty="0" smtClean="0">
                <a:solidFill>
                  <a:schemeClr val="accent1"/>
                </a:solidFill>
              </a:rPr>
              <a:t>Normkritiskt förhållningssätt</a:t>
            </a:r>
          </a:p>
          <a:p>
            <a:pPr lvl="0">
              <a:buNone/>
            </a:pPr>
            <a:r>
              <a:rPr lang="sv-SE" sz="1600" dirty="0" smtClean="0"/>
              <a:t>-  Vi ska ha ett normkritiskt förhållningssätt när vi publicerar på webben. Vi ska sträva efter att alla medborgare ska känna sig inkluderade.</a:t>
            </a:r>
          </a:p>
          <a:p>
            <a:pPr>
              <a:buNone/>
            </a:pPr>
            <a:endParaRPr lang="sv-SE" dirty="0" smtClean="0"/>
          </a:p>
          <a:p>
            <a:endParaRPr lang="sv-SE"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4"/>
          </p:nvPr>
        </p:nvSpPr>
        <p:spPr/>
        <p:txBody>
          <a:bodyPr/>
          <a:lstStyle/>
          <a:p>
            <a:fld id="{CCB980A4-8073-2E47-BD49-CDC58DACAC28}" type="slidenum">
              <a:rPr lang="sv-SE" smtClean="0"/>
              <a:pPr/>
              <a:t>5</a:t>
            </a:fld>
            <a:endParaRPr lang="sv-SE" dirty="0"/>
          </a:p>
        </p:txBody>
      </p:sp>
      <p:sp>
        <p:nvSpPr>
          <p:cNvPr id="4" name="Platshållare för text 3"/>
          <p:cNvSpPr>
            <a:spLocks noGrp="1"/>
          </p:cNvSpPr>
          <p:nvPr>
            <p:ph type="body" sz="quarter" idx="13"/>
          </p:nvPr>
        </p:nvSpPr>
        <p:spPr>
          <a:xfrm>
            <a:off x="522000" y="1163782"/>
            <a:ext cx="8228598" cy="4970618"/>
          </a:xfrm>
          <a:ln>
            <a:noFill/>
          </a:ln>
        </p:spPr>
        <p:txBody>
          <a:bodyPr/>
          <a:lstStyle/>
          <a:p>
            <a:pPr>
              <a:buNone/>
            </a:pPr>
            <a:endParaRPr lang="sv-SE" b="1" dirty="0" smtClean="0"/>
          </a:p>
          <a:p>
            <a:pPr>
              <a:buNone/>
            </a:pPr>
            <a:r>
              <a:rPr lang="sv-SE" dirty="0" err="1" smtClean="0">
                <a:solidFill>
                  <a:schemeClr val="accent1"/>
                </a:solidFill>
              </a:rPr>
              <a:t>Lyssnafunktion</a:t>
            </a:r>
            <a:endParaRPr lang="sv-SE" dirty="0" smtClean="0">
              <a:solidFill>
                <a:schemeClr val="accent1"/>
              </a:solidFill>
            </a:endParaRPr>
          </a:p>
          <a:p>
            <a:pPr lvl="0">
              <a:buNone/>
            </a:pPr>
            <a:r>
              <a:rPr lang="sv-SE" sz="1600" dirty="0" smtClean="0"/>
              <a:t>-  </a:t>
            </a:r>
            <a:r>
              <a:rPr lang="sv-SE" sz="1600" dirty="0" err="1" smtClean="0"/>
              <a:t>Lyssnafunktionen</a:t>
            </a:r>
            <a:r>
              <a:rPr lang="sv-SE" sz="1600" dirty="0" smtClean="0"/>
              <a:t> ska vara enkel att hitta och använda. Målet är att det ska gå att lyssna på innehållet på samtliga sidor. Webbplatsen ska ge samma service till medborgarna oavsett om man läser eller lyssnar på innehållet.  </a:t>
            </a:r>
            <a:br>
              <a:rPr lang="sv-SE" sz="1600" dirty="0" smtClean="0"/>
            </a:br>
            <a:endParaRPr lang="sv-SE" sz="1600" dirty="0" smtClean="0"/>
          </a:p>
          <a:p>
            <a:pPr>
              <a:buNone/>
            </a:pPr>
            <a:r>
              <a:rPr lang="sv-SE" dirty="0" smtClean="0">
                <a:solidFill>
                  <a:schemeClr val="accent1"/>
                </a:solidFill>
              </a:rPr>
              <a:t>Information på andra språk</a:t>
            </a:r>
          </a:p>
          <a:p>
            <a:pPr lvl="0">
              <a:buNone/>
            </a:pPr>
            <a:r>
              <a:rPr lang="sv-SE" sz="1600" dirty="0" smtClean="0"/>
              <a:t>-  Varje verksamhet ansvarar för att identifiera behov och bekosta översättning till andra språk. </a:t>
            </a:r>
          </a:p>
          <a:p>
            <a:pPr lvl="0">
              <a:buNone/>
            </a:pPr>
            <a:r>
              <a:rPr lang="sv-SE" sz="1600" dirty="0" smtClean="0"/>
              <a:t>-  Alla översättningar ska vara skrivna på klarspråk.</a:t>
            </a:r>
          </a:p>
          <a:p>
            <a:pPr lvl="0">
              <a:buNone/>
            </a:pPr>
            <a:r>
              <a:rPr lang="sv-SE" sz="1600" dirty="0" smtClean="0"/>
              <a:t>-  Som komplement till översatt information finns Google </a:t>
            </a:r>
            <a:r>
              <a:rPr lang="sv-SE" sz="1600" dirty="0" err="1" smtClean="0"/>
              <a:t>translate</a:t>
            </a:r>
            <a:r>
              <a:rPr lang="sv-SE" sz="1600" dirty="0" smtClean="0"/>
              <a:t> att nå via startsidan. </a:t>
            </a:r>
          </a:p>
          <a:p>
            <a:pPr lvl="0"/>
            <a:endParaRPr lang="sv-SE" dirty="0" smtClean="0"/>
          </a:p>
          <a:p>
            <a:endParaRPr lang="sv-SE"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4"/>
          </p:nvPr>
        </p:nvSpPr>
        <p:spPr/>
        <p:txBody>
          <a:bodyPr/>
          <a:lstStyle/>
          <a:p>
            <a:fld id="{CCB980A4-8073-2E47-BD49-CDC58DACAC28}" type="slidenum">
              <a:rPr lang="sv-SE" smtClean="0"/>
              <a:pPr/>
              <a:t>6</a:t>
            </a:fld>
            <a:endParaRPr lang="sv-SE" dirty="0"/>
          </a:p>
        </p:txBody>
      </p:sp>
      <p:sp>
        <p:nvSpPr>
          <p:cNvPr id="4" name="Platshållare för text 3"/>
          <p:cNvSpPr>
            <a:spLocks noGrp="1"/>
          </p:cNvSpPr>
          <p:nvPr>
            <p:ph type="body" sz="quarter" idx="13"/>
          </p:nvPr>
        </p:nvSpPr>
        <p:spPr>
          <a:xfrm>
            <a:off x="522000" y="1267691"/>
            <a:ext cx="8228598" cy="4866709"/>
          </a:xfrm>
        </p:spPr>
        <p:txBody>
          <a:bodyPr/>
          <a:lstStyle/>
          <a:p>
            <a:pPr>
              <a:buNone/>
            </a:pPr>
            <a:r>
              <a:rPr lang="sv-SE" dirty="0" smtClean="0">
                <a:solidFill>
                  <a:schemeClr val="accent1"/>
                </a:solidFill>
              </a:rPr>
              <a:t>Teckenspråk</a:t>
            </a:r>
          </a:p>
          <a:p>
            <a:pPr lvl="0">
              <a:buNone/>
            </a:pPr>
            <a:r>
              <a:rPr lang="sv-SE" sz="1600" dirty="0" smtClean="0"/>
              <a:t>-  Teckenspråk räknas in i kategorin andra språk. Idag ligger de teckenspråksfilmer som finns samlat på ett ställe på webbplatsen. Vi utreder möjligheten att filmerna istället ska finnas i sin kontext på webbplatsen.</a:t>
            </a:r>
            <a:br>
              <a:rPr lang="sv-SE" sz="1600" dirty="0" smtClean="0"/>
            </a:br>
            <a:r>
              <a:rPr lang="sv-SE" sz="1600" dirty="0" smtClean="0"/>
              <a:t/>
            </a:r>
            <a:br>
              <a:rPr lang="sv-SE" sz="1600" dirty="0" smtClean="0"/>
            </a:br>
            <a:endParaRPr lang="sv-SE" sz="1600" dirty="0" smtClean="0"/>
          </a:p>
          <a:p>
            <a:pPr>
              <a:buNone/>
            </a:pPr>
            <a:r>
              <a:rPr lang="sv-SE" dirty="0" smtClean="0">
                <a:solidFill>
                  <a:schemeClr val="accent1"/>
                </a:solidFill>
              </a:rPr>
              <a:t>Lättläst</a:t>
            </a:r>
          </a:p>
          <a:p>
            <a:pPr lvl="0">
              <a:buFontTx/>
              <a:buChar char="-"/>
            </a:pPr>
            <a:r>
              <a:rPr lang="sv-SE" sz="1600" dirty="0" smtClean="0"/>
              <a:t>Idag </a:t>
            </a:r>
            <a:r>
              <a:rPr lang="sv-SE" sz="1600" dirty="0" smtClean="0"/>
              <a:t>finns ingen information på Lättläst på </a:t>
            </a:r>
            <a:r>
              <a:rPr lang="sv-SE" sz="1600" dirty="0" err="1" smtClean="0"/>
              <a:t>goteborg.se</a:t>
            </a:r>
            <a:r>
              <a:rPr lang="sv-SE" sz="1600" dirty="0" smtClean="0"/>
              <a:t>. Vi ska utreda om det finns målgrupper som skulle kunna vara i behov av Lättläst och vilken information det skulle handla om</a:t>
            </a:r>
            <a:r>
              <a:rPr lang="sv-SE" sz="1600" dirty="0" smtClean="0"/>
              <a:t>.</a:t>
            </a:r>
          </a:p>
          <a:p>
            <a:pPr lvl="0">
              <a:buNone/>
            </a:pPr>
            <a:endParaRPr lang="sv-SE" sz="1600" dirty="0" smtClean="0"/>
          </a:p>
          <a:p>
            <a:pPr>
              <a:buNone/>
            </a:pPr>
            <a:r>
              <a:rPr lang="sv-SE" dirty="0" smtClean="0">
                <a:solidFill>
                  <a:schemeClr val="accent1"/>
                </a:solidFill>
              </a:rPr>
              <a:t>Tillitstillgänglighet</a:t>
            </a:r>
          </a:p>
          <a:p>
            <a:pPr>
              <a:buNone/>
            </a:pPr>
            <a:r>
              <a:rPr lang="sv-SE" dirty="0" smtClean="0"/>
              <a:t>- </a:t>
            </a:r>
            <a:r>
              <a:rPr lang="sv-SE" sz="1600" dirty="0" smtClean="0"/>
              <a:t>Vi </a:t>
            </a:r>
            <a:r>
              <a:rPr lang="sv-SE" sz="1600" dirty="0" smtClean="0"/>
              <a:t>ska alltid ha med tillitsaspekten i vår digitala kommunikation. T ex ska avsändaren alltid vara tydlig</a:t>
            </a:r>
            <a:r>
              <a:rPr lang="sv-SE" dirty="0" smtClean="0"/>
              <a:t>.</a:t>
            </a:r>
            <a:endParaRPr lang="sv-SE"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4"/>
          </p:nvPr>
        </p:nvSpPr>
        <p:spPr/>
        <p:txBody>
          <a:bodyPr/>
          <a:lstStyle/>
          <a:p>
            <a:fld id="{CCB980A4-8073-2E47-BD49-CDC58DACAC28}" type="slidenum">
              <a:rPr lang="sv-SE" smtClean="0"/>
              <a:pPr/>
              <a:t>7</a:t>
            </a:fld>
            <a:endParaRPr lang="sv-SE" dirty="0"/>
          </a:p>
        </p:txBody>
      </p:sp>
      <p:sp>
        <p:nvSpPr>
          <p:cNvPr id="4" name="Platshållare för text 3"/>
          <p:cNvSpPr>
            <a:spLocks noGrp="1"/>
          </p:cNvSpPr>
          <p:nvPr>
            <p:ph type="body" sz="quarter" idx="13"/>
          </p:nvPr>
        </p:nvSpPr>
        <p:spPr/>
        <p:txBody>
          <a:bodyPr/>
          <a:lstStyle/>
          <a:p>
            <a:pPr>
              <a:buNone/>
            </a:pPr>
            <a:r>
              <a:rPr lang="sv-SE" dirty="0" smtClean="0">
                <a:solidFill>
                  <a:schemeClr val="accent1"/>
                </a:solidFill>
              </a:rPr>
              <a:t>Checklistor</a:t>
            </a:r>
          </a:p>
          <a:p>
            <a:pPr lvl="0"/>
            <a:r>
              <a:rPr lang="sv-SE" sz="1600" dirty="0" smtClean="0"/>
              <a:t>Det ska finnas uppdaterade checklistor för redaktörer för hur man säkerställer tillgängligheten på webben när man publicerar.  </a:t>
            </a:r>
          </a:p>
          <a:p>
            <a:pPr lvl="0"/>
            <a:r>
              <a:rPr lang="sv-SE" sz="1600" dirty="0" smtClean="0"/>
              <a:t>Det ska finnas uppdaterade checklistor för webbstrateger att användas vid webbutveckling.</a:t>
            </a:r>
          </a:p>
          <a:p>
            <a:pPr lvl="0"/>
            <a:r>
              <a:rPr lang="sv-SE" sz="1600" dirty="0" smtClean="0"/>
              <a:t>Det ska finnas uppdaterade riktlinjer för externa webbdesigners och webbutvecklare med vilka krav vi har gällande tillgänglighet.</a:t>
            </a:r>
          </a:p>
          <a:p>
            <a:pPr>
              <a:buNone/>
            </a:pPr>
            <a:r>
              <a:rPr lang="sv-SE" dirty="0" smtClean="0">
                <a:solidFill>
                  <a:schemeClr val="accent1"/>
                </a:solidFill>
              </a:rPr>
              <a:t>Underhåll</a:t>
            </a:r>
          </a:p>
          <a:p>
            <a:pPr lvl="0"/>
            <a:r>
              <a:rPr lang="sv-SE" sz="1600" dirty="0" smtClean="0"/>
              <a:t>Att granska tillgängligheten på </a:t>
            </a:r>
            <a:r>
              <a:rPr lang="sv-SE" sz="1600" dirty="0" err="1" smtClean="0"/>
              <a:t>goteborg.se</a:t>
            </a:r>
            <a:r>
              <a:rPr lang="sv-SE" sz="1600" dirty="0" smtClean="0"/>
              <a:t> ingår i det systematiska underhållsarbetet som sker löpande varje år. </a:t>
            </a:r>
          </a:p>
          <a:p>
            <a:endParaRPr lang="sv-SE"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GBG-Stad-Mall_enkel BLÅ">
  <a:themeElements>
    <a:clrScheme name="GBG-stad-färgtema">
      <a:dk1>
        <a:srgbClr val="575757"/>
      </a:dk1>
      <a:lt1>
        <a:sysClr val="window" lastClr="FFFFFF"/>
      </a:lt1>
      <a:dk2>
        <a:srgbClr val="575757"/>
      </a:dk2>
      <a:lt2>
        <a:srgbClr val="FFFFFF"/>
      </a:lt2>
      <a:accent1>
        <a:srgbClr val="1475B8"/>
      </a:accent1>
      <a:accent2>
        <a:srgbClr val="F18700"/>
      </a:accent2>
      <a:accent3>
        <a:srgbClr val="9DCBCD"/>
      </a:accent3>
      <a:accent4>
        <a:srgbClr val="727BA0"/>
      </a:accent4>
      <a:accent5>
        <a:srgbClr val="BD0066"/>
      </a:accent5>
      <a:accent6>
        <a:srgbClr val="C1C12A"/>
      </a:accent6>
      <a:hlink>
        <a:srgbClr val="1475B8"/>
      </a:hlink>
      <a:folHlink>
        <a:srgbClr val="9DCBCD"/>
      </a:folHlink>
    </a:clrScheme>
    <a:fontScheme name="GBG-Stad-teckensnit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600" b="1" dirty="0" err="1"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GBG-Stad-Mall_enkel BLÅ</Template>
  <TotalTime>835</TotalTime>
  <Words>202</Words>
  <Application>Microsoft Office PowerPoint</Application>
  <PresentationFormat>Bildspel på skärmen (4:3)</PresentationFormat>
  <Paragraphs>46</Paragraphs>
  <Slides>7</Slides>
  <Notes>0</Notes>
  <HiddenSlides>0</HiddenSlides>
  <MMClips>0</MMClip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GBG-Stad-Mall_enkel BLÅ</vt:lpstr>
      <vt:lpstr>Medborgarservice är service för alla medborgare</vt:lpstr>
      <vt:lpstr>Varför?</vt:lpstr>
      <vt:lpstr>Tillgänglighet på goteborg.se</vt:lpstr>
      <vt:lpstr>Aktiviteter/åtgärder</vt:lpstr>
      <vt:lpstr>Bild 5</vt:lpstr>
      <vt:lpstr>Bild 6</vt:lpstr>
      <vt:lpstr>Bild 7</vt:lpstr>
    </vt:vector>
  </TitlesOfParts>
  <Company>Göteborgs stad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Medborgarservice är service för alla medborgare</dc:title>
  <dc:creator>HILSAN1229</dc:creator>
  <cp:lastModifiedBy>sankin0318</cp:lastModifiedBy>
  <cp:revision>49</cp:revision>
  <cp:lastPrinted>2014-06-25T13:57:34Z</cp:lastPrinted>
  <dcterms:created xsi:type="dcterms:W3CDTF">2015-05-29T07:33:06Z</dcterms:created>
  <dcterms:modified xsi:type="dcterms:W3CDTF">2017-02-21T14:28:12Z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_IntOfficeMacros">
    <vt:lpwstr>Enabled</vt:lpwstr>
  </property>
  <property fmtid="{D5CDD505-2E9C-101B-9397-08002B2CF9AE}" pid="3" name="SW_CustomTitle">
    <vt:lpwstr>SWING Integrator 5 Document</vt:lpwstr>
  </property>
  <property fmtid="{D5CDD505-2E9C-101B-9397-08002B2CF9AE}" pid="4" name="SW_SaveText">
    <vt:lpwstr>Spara till Notes</vt:lpwstr>
  </property>
  <property fmtid="{D5CDD505-2E9C-101B-9397-08002B2CF9AE}" pid="5" name="SW_SaveCloseOfficeText">
    <vt:lpwstr>Spara och Stäng Officedokument</vt:lpwstr>
  </property>
  <property fmtid="{D5CDD505-2E9C-101B-9397-08002B2CF9AE}" pid="6" name="SW_SaveCloseText">
    <vt:lpwstr>Spara och Stäng Notes dokument</vt:lpwstr>
  </property>
  <property fmtid="{D5CDD505-2E9C-101B-9397-08002B2CF9AE}" pid="7" name="SW_DocUNID">
    <vt:lpwstr>8A7763B258EDEACAC1257ED700463E41</vt:lpwstr>
  </property>
  <property fmtid="{D5CDD505-2E9C-101B-9397-08002B2CF9AE}" pid="8" name="SW_DocHWND">
    <vt:r8>855016</vt:r8>
  </property>
  <property fmtid="{D5CDD505-2E9C-101B-9397-08002B2CF9AE}" pid="9" name="SW_DialogTitle">
    <vt:lpwstr>SWING Integrator för Notes och Office</vt:lpwstr>
  </property>
  <property fmtid="{D5CDD505-2E9C-101B-9397-08002B2CF9AE}" pid="10" name="SW_PromptText">
    <vt:lpwstr>Vill du spara?</vt:lpwstr>
  </property>
  <property fmtid="{D5CDD505-2E9C-101B-9397-08002B2CF9AE}" pid="11" name="SW_NewDocument">
    <vt:lpwstr/>
  </property>
  <property fmtid="{D5CDD505-2E9C-101B-9397-08002B2CF9AE}" pid="12" name="SW_VisibleVBAMacroMenuItems">
    <vt:r8>127</vt:r8>
  </property>
  <property fmtid="{D5CDD505-2E9C-101B-9397-08002B2CF9AE}" pid="13" name="SW_EnabledVBAMacroMenuItems">
    <vt:r8>7</vt:r8>
  </property>
  <property fmtid="{D5CDD505-2E9C-101B-9397-08002B2CF9AE}" pid="14" name="SW_AddinName">
    <vt:lpwstr>SWINGINTEGRATOR529000.PPA</vt:lpwstr>
  </property>
</Properties>
</file>